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Default Extension="wdp" ContentType="image/vnd.ms-photo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303" r:id="rId2"/>
    <p:sldId id="264" r:id="rId3"/>
    <p:sldId id="304" r:id="rId4"/>
    <p:sldId id="267" r:id="rId5"/>
    <p:sldId id="268" r:id="rId6"/>
    <p:sldId id="269" r:id="rId7"/>
    <p:sldId id="270" r:id="rId8"/>
    <p:sldId id="271" r:id="rId9"/>
    <p:sldId id="305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306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4A65-3566-AF49-A2B3-BBF71A21B2AB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3FCE-C218-0F44-A055-991973305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693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4A65-3566-AF49-A2B3-BBF71A21B2AB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3FCE-C218-0F44-A055-991973305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694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4A65-3566-AF49-A2B3-BBF71A21B2AB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3FCE-C218-0F44-A055-991973305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1008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4A65-3566-AF49-A2B3-BBF71A21B2AB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3FCE-C218-0F44-A055-991973305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741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4A65-3566-AF49-A2B3-BBF71A21B2AB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3FCE-C218-0F44-A055-991973305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690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4A65-3566-AF49-A2B3-BBF71A21B2AB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3FCE-C218-0F44-A055-991973305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864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4A65-3566-AF49-A2B3-BBF71A21B2AB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3FCE-C218-0F44-A055-991973305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8402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4A65-3566-AF49-A2B3-BBF71A21B2AB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3FCE-C218-0F44-A055-991973305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555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4A65-3566-AF49-A2B3-BBF71A21B2AB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3FCE-C218-0F44-A055-991973305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4787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4A65-3566-AF49-A2B3-BBF71A21B2AB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3FCE-C218-0F44-A055-991973305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241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4A65-3566-AF49-A2B3-BBF71A21B2AB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C3FCE-C218-0F44-A055-991973305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34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24A65-3566-AF49-A2B3-BBF71A21B2AB}" type="datetimeFigureOut">
              <a:rPr lang="en-US" smtClean="0"/>
              <a:pPr/>
              <a:t>3/21/13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C3FCE-C218-0F44-A055-9919733057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240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microsoft.com/office/2007/relationships/hdphoto" Target="../media/hdphoto2.wdp"/><Relationship Id="rId5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2557059"/>
            <a:ext cx="8289282" cy="1362075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Lecture 6.2 – Logarithms and </a:t>
            </a:r>
            <a:r>
              <a:rPr lang="en-US" cap="none" dirty="0" err="1" smtClean="0">
                <a:solidFill>
                  <a:schemeClr val="accent6"/>
                </a:solidFill>
              </a:rPr>
              <a:t>p</a:t>
            </a:r>
            <a:r>
              <a:rPr lang="en-US" dirty="0" err="1" smtClean="0">
                <a:solidFill>
                  <a:schemeClr val="accent6"/>
                </a:solidFill>
              </a:rPr>
              <a:t>h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0200"/>
            <a:ext cx="9144000" cy="2917800"/>
          </a:xfrm>
          <a:prstGeom prst="rect">
            <a:avLst/>
          </a:prstGeom>
        </p:spPr>
      </p:pic>
      <p:pic>
        <p:nvPicPr>
          <p:cNvPr id="5" name="Picture 4" descr="174429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48363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5247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8080" y="1226721"/>
            <a:ext cx="5471926" cy="5631279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The concentrations of acids and bases are often very low</a:t>
            </a:r>
            <a:r>
              <a:rPr lang="en-US" sz="3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We </a:t>
            </a:r>
            <a:r>
              <a:rPr lang="en-US" sz="3000" dirty="0">
                <a:solidFill>
                  <a:srgbClr val="000000"/>
                </a:solidFill>
              </a:rPr>
              <a:t>use the </a:t>
            </a:r>
            <a:r>
              <a:rPr lang="en-US" sz="3000" b="1" u="sng" dirty="0">
                <a:solidFill>
                  <a:srgbClr val="008000"/>
                </a:solidFill>
              </a:rPr>
              <a:t>pH scale</a:t>
            </a:r>
            <a:r>
              <a:rPr lang="en-US" sz="3000" dirty="0">
                <a:solidFill>
                  <a:srgbClr val="008000"/>
                </a:solidFill>
              </a:rPr>
              <a:t> </a:t>
            </a:r>
            <a:r>
              <a:rPr lang="en-US" sz="3000" dirty="0" smtClean="0">
                <a:solidFill>
                  <a:srgbClr val="000000"/>
                </a:solidFill>
              </a:rPr>
              <a:t>to convey </a:t>
            </a:r>
            <a:r>
              <a:rPr lang="en-US" sz="3000" dirty="0">
                <a:solidFill>
                  <a:srgbClr val="000000"/>
                </a:solidFill>
              </a:rPr>
              <a:t>the concentration of H</a:t>
            </a:r>
            <a:r>
              <a:rPr lang="en-US" sz="3000" baseline="30000" dirty="0" smtClean="0">
                <a:solidFill>
                  <a:srgbClr val="000000"/>
                </a:solidFill>
              </a:rPr>
              <a:t>+</a:t>
            </a:r>
            <a:endParaRPr lang="en-US" sz="3000" dirty="0" smtClean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The pH scale is 0-14. </a:t>
            </a:r>
            <a:endParaRPr lang="en-US" sz="3200" dirty="0" smtClean="0">
              <a:solidFill>
                <a:srgbClr val="000000"/>
              </a:solidFill>
            </a:endParaRPr>
          </a:p>
          <a:p>
            <a:r>
              <a:rPr lang="en-US" sz="3200" dirty="0" smtClean="0">
                <a:solidFill>
                  <a:srgbClr val="000000"/>
                </a:solidFill>
              </a:rPr>
              <a:t>Acid = pH 0</a:t>
            </a:r>
            <a:r>
              <a:rPr lang="en-US" sz="3200" dirty="0">
                <a:solidFill>
                  <a:srgbClr val="000000"/>
                </a:solidFill>
              </a:rPr>
              <a:t>-</a:t>
            </a:r>
            <a:r>
              <a:rPr lang="en-US" sz="3200" dirty="0" smtClean="0">
                <a:solidFill>
                  <a:srgbClr val="000000"/>
                </a:solidFill>
              </a:rPr>
              <a:t>7</a:t>
            </a:r>
          </a:p>
          <a:p>
            <a:r>
              <a:rPr lang="en-US" dirty="0">
                <a:solidFill>
                  <a:srgbClr val="000000"/>
                </a:solidFill>
              </a:rPr>
              <a:t>B</a:t>
            </a:r>
            <a:r>
              <a:rPr lang="en-US" sz="3200" dirty="0" smtClean="0">
                <a:solidFill>
                  <a:srgbClr val="000000"/>
                </a:solidFill>
              </a:rPr>
              <a:t>ase = pH 7</a:t>
            </a:r>
            <a:r>
              <a:rPr lang="en-US" sz="3200" dirty="0">
                <a:solidFill>
                  <a:srgbClr val="000000"/>
                </a:solidFill>
              </a:rPr>
              <a:t>-</a:t>
            </a:r>
            <a:r>
              <a:rPr lang="en-US" sz="3200" dirty="0" smtClean="0">
                <a:solidFill>
                  <a:srgbClr val="000000"/>
                </a:solidFill>
              </a:rPr>
              <a:t>14</a:t>
            </a:r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N</a:t>
            </a:r>
            <a:r>
              <a:rPr lang="en-US" sz="3200" dirty="0" smtClean="0">
                <a:solidFill>
                  <a:srgbClr val="000000"/>
                </a:solidFill>
              </a:rPr>
              <a:t>eutral chemicals = pH of </a:t>
            </a:r>
            <a:r>
              <a:rPr lang="en-US" sz="3200" dirty="0">
                <a:solidFill>
                  <a:srgbClr val="000000"/>
                </a:solidFill>
              </a:rPr>
              <a:t>7. </a:t>
            </a:r>
            <a:endParaRPr lang="en-US" sz="3000" dirty="0" smtClean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I. pH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006" y="1226721"/>
            <a:ext cx="3503994" cy="563127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3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49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3153" y="1417638"/>
            <a:ext cx="5825066" cy="45259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p(anything) means -log(anything</a:t>
            </a:r>
            <a:r>
              <a:rPr lang="en-US" sz="3000" dirty="0" smtClean="0">
                <a:solidFill>
                  <a:srgbClr val="000000"/>
                </a:solidFill>
              </a:rPr>
              <a:t>)</a:t>
            </a:r>
            <a:endParaRPr lang="en-US" sz="3000" dirty="0">
              <a:solidFill>
                <a:srgbClr val="000000"/>
              </a:solidFill>
            </a:endParaRPr>
          </a:p>
          <a:p>
            <a:r>
              <a:rPr lang="en-US" sz="3000" dirty="0" smtClean="0">
                <a:solidFill>
                  <a:srgbClr val="000000"/>
                </a:solidFill>
              </a:rPr>
              <a:t>So, </a:t>
            </a:r>
            <a:r>
              <a:rPr lang="en-US" sz="3000" dirty="0">
                <a:solidFill>
                  <a:srgbClr val="000000"/>
                </a:solidFill>
              </a:rPr>
              <a:t>pH means -log(H</a:t>
            </a:r>
            <a:r>
              <a:rPr lang="en-US" sz="3000" baseline="30000" dirty="0">
                <a:solidFill>
                  <a:srgbClr val="000000"/>
                </a:solidFill>
              </a:rPr>
              <a:t>+</a:t>
            </a:r>
            <a:r>
              <a:rPr lang="en-US" sz="3000" dirty="0">
                <a:solidFill>
                  <a:srgbClr val="000000"/>
                </a:solidFill>
              </a:rPr>
              <a:t>). </a:t>
            </a:r>
            <a:endParaRPr lang="en-US" sz="3000" dirty="0" smtClean="0">
              <a:solidFill>
                <a:srgbClr val="000000"/>
              </a:solidFill>
            </a:endParaRPr>
          </a:p>
          <a:p>
            <a:r>
              <a:rPr lang="en-US" sz="3000" dirty="0">
                <a:solidFill>
                  <a:srgbClr val="000000"/>
                </a:solidFill>
              </a:rPr>
              <a:t>W</a:t>
            </a:r>
            <a:r>
              <a:rPr lang="en-US" sz="3000" dirty="0" smtClean="0">
                <a:solidFill>
                  <a:srgbClr val="000000"/>
                </a:solidFill>
              </a:rPr>
              <a:t>e </a:t>
            </a:r>
            <a:r>
              <a:rPr lang="en-US" sz="3000" dirty="0">
                <a:solidFill>
                  <a:srgbClr val="000000"/>
                </a:solidFill>
              </a:rPr>
              <a:t>calculate the </a:t>
            </a:r>
            <a:r>
              <a:rPr lang="en-US" sz="3000" b="1" u="sng" dirty="0">
                <a:solidFill>
                  <a:srgbClr val="008000"/>
                </a:solidFill>
              </a:rPr>
              <a:t>pH</a:t>
            </a:r>
            <a:r>
              <a:rPr lang="en-US" sz="3000" dirty="0">
                <a:solidFill>
                  <a:srgbClr val="000000"/>
                </a:solidFill>
              </a:rPr>
              <a:t> by: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000000"/>
                </a:solidFill>
              </a:rPr>
              <a:t>pH=-log(H</a:t>
            </a:r>
            <a:r>
              <a:rPr lang="en-US" sz="3000" baseline="30000" dirty="0">
                <a:solidFill>
                  <a:srgbClr val="000000"/>
                </a:solidFill>
              </a:rPr>
              <a:t>+</a:t>
            </a:r>
            <a:r>
              <a:rPr lang="en-US" sz="3000" dirty="0">
                <a:solidFill>
                  <a:srgbClr val="000000"/>
                </a:solidFill>
              </a:rPr>
              <a:t>)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We calculate </a:t>
            </a:r>
            <a:r>
              <a:rPr lang="en-US" sz="3000" b="1" u="sng" dirty="0" err="1" smtClean="0">
                <a:solidFill>
                  <a:srgbClr val="008000"/>
                </a:solidFill>
              </a:rPr>
              <a:t>pOH</a:t>
            </a:r>
            <a:r>
              <a:rPr lang="en-US" sz="3000" dirty="0" smtClean="0">
                <a:solidFill>
                  <a:srgbClr val="000000"/>
                </a:solidFill>
              </a:rPr>
              <a:t> by:</a:t>
            </a:r>
            <a:endParaRPr lang="en-US" sz="30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000" dirty="0" err="1">
                <a:solidFill>
                  <a:srgbClr val="000000"/>
                </a:solidFill>
              </a:rPr>
              <a:t>pOH</a:t>
            </a:r>
            <a:r>
              <a:rPr lang="en-US" sz="3000" dirty="0">
                <a:solidFill>
                  <a:srgbClr val="000000"/>
                </a:solidFill>
              </a:rPr>
              <a:t>=-log(OH</a:t>
            </a:r>
            <a:r>
              <a:rPr lang="en-US" sz="3000" baseline="30000" dirty="0">
                <a:solidFill>
                  <a:srgbClr val="000000"/>
                </a:solidFill>
              </a:rPr>
              <a:t>-</a:t>
            </a:r>
            <a:r>
              <a:rPr lang="en-US" sz="3000" dirty="0">
                <a:solidFill>
                  <a:srgbClr val="000000"/>
                </a:solidFill>
              </a:rPr>
              <a:t>)</a:t>
            </a:r>
          </a:p>
          <a:p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II. Calculating pH and </a:t>
            </a:r>
            <a:r>
              <a:rPr lang="en-US" dirty="0" err="1" smtClean="0">
                <a:solidFill>
                  <a:srgbClr val="0000FF"/>
                </a:solidFill>
              </a:rPr>
              <a:t>pOH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219" y="1417638"/>
            <a:ext cx="3055781" cy="544036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97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We did logs of nice whole numbers, but our molarities are normally decimals. What is the trend that you notice for the following logs:</a:t>
            </a:r>
          </a:p>
          <a:p>
            <a:pPr marL="0" indent="0" algn="ctr">
              <a:buNone/>
            </a:pPr>
            <a:r>
              <a:rPr lang="en-US" sz="3000" dirty="0" smtClean="0"/>
              <a:t>log(0.1)= -1</a:t>
            </a:r>
          </a:p>
          <a:p>
            <a:pPr marL="0" indent="0" algn="ctr">
              <a:buNone/>
            </a:pPr>
            <a:r>
              <a:rPr lang="en-US" sz="3000" dirty="0" smtClean="0"/>
              <a:t>log(0.01)= -2</a:t>
            </a:r>
          </a:p>
          <a:p>
            <a:pPr marL="0" indent="0" algn="ctr">
              <a:buNone/>
            </a:pPr>
            <a:r>
              <a:rPr lang="en-US" sz="3000" dirty="0" smtClean="0"/>
              <a:t>log(0.001)= -3</a:t>
            </a:r>
          </a:p>
          <a:p>
            <a:pPr marL="0" indent="0" algn="ctr">
              <a:buNone/>
            </a:pPr>
            <a:r>
              <a:rPr lang="en-US" sz="3000" dirty="0" smtClean="0"/>
              <a:t>log(0.0001)= -4</a:t>
            </a:r>
          </a:p>
          <a:p>
            <a:pPr marL="0" indent="0" algn="ctr">
              <a:buNone/>
            </a:pPr>
            <a:r>
              <a:rPr lang="en-US" sz="3000" dirty="0" smtClean="0"/>
              <a:t>log(0.00001)= -5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Investigation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32668"/>
            <a:ext cx="3679077" cy="372533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933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03028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We only will calculate the pH for strong acids/bases.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A strong acid/base completely dissociates.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This means that if we have a 0.1 M solution of HCl, then [H</a:t>
            </a:r>
            <a:r>
              <a:rPr lang="en-US" sz="3000" baseline="30000" dirty="0" smtClean="0">
                <a:solidFill>
                  <a:srgbClr val="000000"/>
                </a:solidFill>
              </a:rPr>
              <a:t>+</a:t>
            </a:r>
            <a:r>
              <a:rPr lang="en-US" sz="3000" dirty="0" smtClean="0">
                <a:solidFill>
                  <a:srgbClr val="000000"/>
                </a:solidFill>
              </a:rPr>
              <a:t>]=0.1 M</a:t>
            </a:r>
            <a:endParaRPr lang="en-US" sz="30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III. Calculating pH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7466"/>
            <a:ext cx="9144000" cy="215053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282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Calculate the pH of a 0.01 M solution of H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SO</a:t>
            </a:r>
            <a:r>
              <a:rPr lang="en-US" sz="3000" baseline="-25000" dirty="0" smtClean="0"/>
              <a:t>4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30600"/>
            <a:ext cx="91440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0179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Calculate the pH of a 0.001 M solution of HCl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Talk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2932"/>
            <a:ext cx="9143999" cy="435186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5530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14204"/>
            <a:ext cx="7772400" cy="1362075"/>
          </a:xfrm>
        </p:spPr>
        <p:txBody>
          <a:bodyPr/>
          <a:lstStyle/>
          <a:p>
            <a:pPr algn="ctr"/>
            <a:r>
              <a:rPr lang="en-US" b="0" cap="none" dirty="0" smtClean="0">
                <a:solidFill>
                  <a:srgbClr val="FF0000"/>
                </a:solidFill>
              </a:rPr>
              <a:t>How are logarithms used to calculate </a:t>
            </a:r>
            <a:r>
              <a:rPr lang="en-US" b="0" cap="none" dirty="0" err="1" smtClean="0">
                <a:solidFill>
                  <a:srgbClr val="FF0000"/>
                </a:solidFill>
              </a:rPr>
              <a:t>pOH</a:t>
            </a:r>
            <a:r>
              <a:rPr lang="en-US" b="0" cap="none" dirty="0" smtClean="0">
                <a:solidFill>
                  <a:srgbClr val="FF0000"/>
                </a:solidFill>
              </a:rPr>
              <a:t>?</a:t>
            </a:r>
            <a:endParaRPr lang="en-US" b="0" cap="none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0200"/>
            <a:ext cx="9144000" cy="2917800"/>
          </a:xfrm>
          <a:prstGeom prst="rect">
            <a:avLst/>
          </a:prstGeom>
        </p:spPr>
      </p:pic>
      <p:pic>
        <p:nvPicPr>
          <p:cNvPr id="5" name="Picture 4" descr="174429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48363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7643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5396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A</a:t>
            </a:r>
            <a:r>
              <a:rPr lang="en-US" sz="3000" dirty="0" smtClean="0">
                <a:solidFill>
                  <a:srgbClr val="000000"/>
                </a:solidFill>
              </a:rPr>
              <a:t> strong base completely dissociates.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This means if we have a 0.1 M solution of NaOH, then we have [OH</a:t>
            </a:r>
            <a:r>
              <a:rPr lang="en-US" sz="3000" baseline="30000" dirty="0" smtClean="0">
                <a:solidFill>
                  <a:srgbClr val="000000"/>
                </a:solidFill>
              </a:rPr>
              <a:t>-</a:t>
            </a:r>
            <a:r>
              <a:rPr lang="en-US" sz="3000" dirty="0" smtClean="0">
                <a:solidFill>
                  <a:srgbClr val="000000"/>
                </a:solidFill>
              </a:rPr>
              <a:t>]=0.1 M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Can now calculate the </a:t>
            </a:r>
            <a:r>
              <a:rPr lang="en-US" sz="3000" b="1" u="sng" dirty="0" err="1" smtClean="0">
                <a:solidFill>
                  <a:srgbClr val="008000"/>
                </a:solidFill>
              </a:rPr>
              <a:t>pOH</a:t>
            </a:r>
            <a:endParaRPr lang="en-US" sz="3000" b="1" u="sng" dirty="0" smtClean="0">
              <a:solidFill>
                <a:srgbClr val="008000"/>
              </a:solidFill>
            </a:endParaRPr>
          </a:p>
          <a:p>
            <a:r>
              <a:rPr lang="en-US" sz="3000" dirty="0" smtClean="0">
                <a:solidFill>
                  <a:srgbClr val="000000"/>
                </a:solidFill>
              </a:rPr>
              <a:t>Once we have the </a:t>
            </a:r>
            <a:r>
              <a:rPr lang="en-US" sz="3000" dirty="0" err="1" smtClean="0">
                <a:solidFill>
                  <a:srgbClr val="000000"/>
                </a:solidFill>
              </a:rPr>
              <a:t>pOH</a:t>
            </a:r>
            <a:r>
              <a:rPr lang="en-US" sz="3000" dirty="0" smtClean="0">
                <a:solidFill>
                  <a:srgbClr val="000000"/>
                </a:solidFill>
              </a:rPr>
              <a:t>, we calculate the pH by: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000000"/>
                </a:solidFill>
              </a:rPr>
              <a:t>pH=14-pOH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I. Calculating the pH of a Base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7466"/>
            <a:ext cx="9144000" cy="215053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7771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Calculate the pH of 0.01 M solution of KOH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30600"/>
            <a:ext cx="91440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910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17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6.4 – I </a:t>
            </a:r>
            <a:r>
              <a:rPr lang="en-US" dirty="0">
                <a:solidFill>
                  <a:srgbClr val="000000"/>
                </a:solidFill>
              </a:rPr>
              <a:t>can identify a compound as an acid or base using the pH of a solution.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6.5 </a:t>
            </a:r>
            <a:r>
              <a:rPr lang="en-US" dirty="0">
                <a:solidFill>
                  <a:srgbClr val="000000"/>
                </a:solidFill>
              </a:rPr>
              <a:t>– I can calculate the pH of a solution and explain whether this compound is acidic or basic.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98784"/>
            <a:ext cx="8229600" cy="1143000"/>
          </a:xfrm>
        </p:spPr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5201"/>
            <a:ext cx="9144000" cy="335279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797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70699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Calculate the pH of a 0.0001 M solution of           </a:t>
            </a:r>
            <a:r>
              <a:rPr lang="en-US" sz="3000" dirty="0" err="1" smtClean="0"/>
              <a:t>Ca</a:t>
            </a:r>
            <a:r>
              <a:rPr lang="en-US" sz="3000" dirty="0" smtClean="0"/>
              <a:t>(OH)</a:t>
            </a:r>
            <a:r>
              <a:rPr lang="en-US" sz="3000" baseline="-25000" dirty="0" smtClean="0"/>
              <a:t>2</a:t>
            </a:r>
            <a:endParaRPr lang="en-US" sz="3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Talk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9"/>
            <a:ext cx="9143999" cy="457200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629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14204"/>
            <a:ext cx="7772400" cy="1362075"/>
          </a:xfrm>
        </p:spPr>
        <p:txBody>
          <a:bodyPr/>
          <a:lstStyle/>
          <a:p>
            <a:pPr algn="ctr"/>
            <a:r>
              <a:rPr lang="en-US" b="0" cap="none" dirty="0" smtClean="0">
                <a:solidFill>
                  <a:srgbClr val="FF0000"/>
                </a:solidFill>
              </a:rPr>
              <a:t>How do you calculate logarithms?</a:t>
            </a:r>
            <a:endParaRPr lang="en-US" b="0" cap="none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0200"/>
            <a:ext cx="9144000" cy="2917800"/>
          </a:xfrm>
          <a:prstGeom prst="rect">
            <a:avLst/>
          </a:prstGeom>
        </p:spPr>
      </p:pic>
      <p:pic>
        <p:nvPicPr>
          <p:cNvPr id="5" name="Picture 4" descr="174429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48363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768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0314" y="1170700"/>
            <a:ext cx="4921349" cy="56873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8000"/>
                </a:solidFill>
              </a:rPr>
              <a:t>Logarithms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are used to </a:t>
            </a:r>
            <a:r>
              <a:rPr lang="en-US" dirty="0" smtClean="0">
                <a:solidFill>
                  <a:srgbClr val="000000"/>
                </a:solidFill>
              </a:rPr>
              <a:t>represent large numbers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>
                <a:solidFill>
                  <a:srgbClr val="000000"/>
                </a:solidFill>
              </a:rPr>
              <a:t>general logarithm can be written as:</a:t>
            </a:r>
          </a:p>
          <a:p>
            <a:pPr marL="0" indent="0" algn="ctr">
              <a:buNone/>
            </a:pPr>
            <a:r>
              <a:rPr lang="en-US" sz="4000" dirty="0" err="1">
                <a:solidFill>
                  <a:srgbClr val="000000"/>
                </a:solidFill>
              </a:rPr>
              <a:t>l</a:t>
            </a:r>
            <a:r>
              <a:rPr lang="en-US" sz="4000" dirty="0" err="1" smtClean="0">
                <a:solidFill>
                  <a:srgbClr val="000000"/>
                </a:solidFill>
              </a:rPr>
              <a:t>og</a:t>
            </a:r>
            <a:r>
              <a:rPr lang="en-US" sz="4000" baseline="-25000" dirty="0" err="1" smtClean="0">
                <a:solidFill>
                  <a:srgbClr val="000000"/>
                </a:solidFill>
              </a:rPr>
              <a:t>b</a:t>
            </a:r>
            <a:r>
              <a:rPr lang="en-US" sz="4000" dirty="0" err="1" smtClean="0">
                <a:solidFill>
                  <a:srgbClr val="000000"/>
                </a:solidFill>
              </a:rPr>
              <a:t>x</a:t>
            </a:r>
            <a:r>
              <a:rPr lang="en-US" sz="4000" dirty="0">
                <a:solidFill>
                  <a:srgbClr val="000000"/>
                </a:solidFill>
              </a:rPr>
              <a:t>=</a:t>
            </a:r>
            <a:r>
              <a:rPr lang="en-US" sz="4000" dirty="0" smtClean="0">
                <a:solidFill>
                  <a:srgbClr val="000000"/>
                </a:solidFill>
              </a:rPr>
              <a:t>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 = base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This can be translated to </a:t>
            </a:r>
            <a:r>
              <a:rPr lang="en-US" dirty="0" err="1" smtClean="0">
                <a:solidFill>
                  <a:srgbClr val="000000"/>
                </a:solidFill>
              </a:rPr>
              <a:t>exponetial</a:t>
            </a:r>
            <a:r>
              <a:rPr lang="en-US" dirty="0" smtClean="0">
                <a:solidFill>
                  <a:srgbClr val="000000"/>
                </a:solidFill>
              </a:rPr>
              <a:t> form by: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000000"/>
                </a:solidFill>
              </a:rPr>
              <a:t>b</a:t>
            </a:r>
            <a:r>
              <a:rPr lang="en-US" sz="4000" baseline="30000" dirty="0" smtClean="0">
                <a:solidFill>
                  <a:srgbClr val="000000"/>
                </a:solidFill>
              </a:rPr>
              <a:t>y</a:t>
            </a:r>
            <a:r>
              <a:rPr lang="en-US" sz="4000" dirty="0" smtClean="0">
                <a:solidFill>
                  <a:srgbClr val="000000"/>
                </a:solidFill>
              </a:rPr>
              <a:t>=x</a:t>
            </a:r>
            <a:endParaRPr lang="en-US" sz="4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I. Logarithms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700"/>
            <a:ext cx="4027714" cy="56873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633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og</a:t>
            </a:r>
            <a:r>
              <a:rPr lang="en-US" baseline="-25000" dirty="0" smtClean="0"/>
              <a:t>5</a:t>
            </a:r>
            <a:r>
              <a:rPr lang="en-US" dirty="0" smtClean="0"/>
              <a:t>25=</a:t>
            </a:r>
            <a:r>
              <a:rPr lang="en-US" dirty="0"/>
              <a:t>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Example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30600"/>
            <a:ext cx="9144000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60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</a:t>
            </a:r>
            <a:r>
              <a:rPr lang="en-US" baseline="-25000" dirty="0" smtClean="0"/>
              <a:t>3</a:t>
            </a:r>
            <a:r>
              <a:rPr lang="en-US" dirty="0" smtClean="0"/>
              <a:t>27=?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Talk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5999"/>
            <a:ext cx="9143999" cy="457200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52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log</a:t>
            </a:r>
            <a:r>
              <a:rPr lang="en-US" baseline="-25000" dirty="0" smtClean="0"/>
              <a:t>10</a:t>
            </a:r>
            <a:r>
              <a:rPr lang="en-US" dirty="0" smtClean="0"/>
              <a:t>1000 =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Jot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4934"/>
            <a:ext cx="9144000" cy="3793066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915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dirty="0" smtClean="0">
                <a:solidFill>
                  <a:srgbClr val="000000"/>
                </a:solidFill>
              </a:rPr>
              <a:t>If you don’t have a base on your log, then your base is 10</a:t>
            </a:r>
            <a:endParaRPr lang="en-US" sz="4500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backgroundRemoval t="4348" b="93116" l="33696" r="62609">
                        <a14:foregroundMark x1="51522" y1="75725" x2="51522" y2="757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40206">
            <a:off x="469461" y="3695303"/>
            <a:ext cx="3367826" cy="2798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backgroundRemoval t="4348" b="93116" l="33696" r="62609">
                        <a14:foregroundMark x1="51522" y1="75725" x2="51522" y2="757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0730" y="3195283"/>
            <a:ext cx="3194308" cy="2930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backgroundRemoval t="4348" b="93116" l="33696" r="62609">
                        <a14:foregroundMark x1="51522" y1="75725" x2="51522" y2="757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458571">
            <a:off x="5495810" y="3724517"/>
            <a:ext cx="3194308" cy="289310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11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14204"/>
            <a:ext cx="7772400" cy="1362075"/>
          </a:xfrm>
        </p:spPr>
        <p:txBody>
          <a:bodyPr/>
          <a:lstStyle/>
          <a:p>
            <a:pPr algn="ctr"/>
            <a:r>
              <a:rPr lang="en-US" b="0" cap="none" dirty="0" smtClean="0">
                <a:solidFill>
                  <a:srgbClr val="FF0000"/>
                </a:solidFill>
              </a:rPr>
              <a:t>How are logarithms used to calculate pH?</a:t>
            </a:r>
            <a:endParaRPr lang="en-US" b="0" cap="none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0200"/>
            <a:ext cx="9144000" cy="2917800"/>
          </a:xfrm>
          <a:prstGeom prst="rect">
            <a:avLst/>
          </a:prstGeom>
        </p:spPr>
      </p:pic>
      <p:pic>
        <p:nvPicPr>
          <p:cNvPr id="5" name="Picture 4" descr="174429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48363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5369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462</Words>
  <Application>Microsoft Macintosh PowerPoint</Application>
  <PresentationFormat>On-screen Show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Lecture 6.2 – Logarithms and ph </vt:lpstr>
      <vt:lpstr>Learning Targets</vt:lpstr>
      <vt:lpstr>How do you calculate logarithms?</vt:lpstr>
      <vt:lpstr>I. Logarithms </vt:lpstr>
      <vt:lpstr>Class Example</vt:lpstr>
      <vt:lpstr>Table Talk</vt:lpstr>
      <vt:lpstr>Stop and Jot</vt:lpstr>
      <vt:lpstr>IMPORTANT</vt:lpstr>
      <vt:lpstr>How are logarithms used to calculate pH?</vt:lpstr>
      <vt:lpstr>I. pH</vt:lpstr>
      <vt:lpstr>Slide 11</vt:lpstr>
      <vt:lpstr>II. Calculating pH and pOH</vt:lpstr>
      <vt:lpstr>Table Investigation</vt:lpstr>
      <vt:lpstr>III. Calculating pH</vt:lpstr>
      <vt:lpstr>Class Example</vt:lpstr>
      <vt:lpstr>Table Talk</vt:lpstr>
      <vt:lpstr>How are logarithms used to calculate pOH?</vt:lpstr>
      <vt:lpstr>I. Calculating the pH of a Base</vt:lpstr>
      <vt:lpstr>Class Example</vt:lpstr>
      <vt:lpstr>Table Talk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Catalyst</dc:title>
  <dc:creator>Steven Lance</dc:creator>
  <cp:lastModifiedBy>LAUSD User</cp:lastModifiedBy>
  <cp:revision>14</cp:revision>
  <dcterms:created xsi:type="dcterms:W3CDTF">2013-03-21T18:46:47Z</dcterms:created>
  <dcterms:modified xsi:type="dcterms:W3CDTF">2013-03-21T18:47:41Z</dcterms:modified>
</cp:coreProperties>
</file>