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96" r:id="rId2"/>
    <p:sldId id="297" r:id="rId3"/>
    <p:sldId id="260" r:id="rId4"/>
    <p:sldId id="298" r:id="rId5"/>
    <p:sldId id="263" r:id="rId6"/>
    <p:sldId id="264" r:id="rId7"/>
    <p:sldId id="265" r:id="rId8"/>
    <p:sldId id="287" r:id="rId9"/>
    <p:sldId id="288" r:id="rId10"/>
    <p:sldId id="289" r:id="rId11"/>
    <p:sldId id="29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5942" autoAdjust="0"/>
  </p:normalViewPr>
  <p:slideViewPr>
    <p:cSldViewPr snapToGrid="0" snapToObjects="1">
      <p:cViewPr varScale="1">
        <p:scale>
          <a:sx n="82" d="100"/>
          <a:sy n="82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4890-97AF-2C46-81E8-15F221BCCCD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5071-802B-434C-882E-32A73C550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44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5071-802B-434C-882E-32A73C5509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480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Se,</a:t>
            </a:r>
            <a:r>
              <a:rPr lang="en-US" baseline="0" dirty="0" smtClean="0"/>
              <a:t> Ni, </a:t>
            </a:r>
            <a:r>
              <a:rPr lang="en-US" baseline="0" dirty="0" err="1" smtClean="0"/>
              <a:t>Ca</a:t>
            </a:r>
            <a:endParaRPr lang="en-US" baseline="0" dirty="0" smtClean="0"/>
          </a:p>
          <a:p>
            <a:r>
              <a:rPr lang="en-US" dirty="0" smtClean="0"/>
              <a:t>Po, S, O</a:t>
            </a:r>
          </a:p>
          <a:p>
            <a:r>
              <a:rPr lang="en-US" dirty="0" smtClean="0"/>
              <a:t>Cs, </a:t>
            </a:r>
            <a:r>
              <a:rPr lang="en-US" dirty="0" err="1" smtClean="0"/>
              <a:t>Ga</a:t>
            </a:r>
            <a:r>
              <a:rPr lang="en-US" dirty="0" smtClean="0"/>
              <a:t>,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5071-802B-434C-882E-32A73C5509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195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Li,</a:t>
            </a:r>
            <a:r>
              <a:rPr lang="en-US" baseline="0" dirty="0" smtClean="0"/>
              <a:t> Be, 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5071-802B-434C-882E-32A73C5509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722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</a:t>
            </a:r>
            <a:r>
              <a:rPr lang="en-US" baseline="0" dirty="0" smtClean="0"/>
              <a:t>,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5071-802B-434C-882E-32A73C5509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602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 Si,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F5071-802B-434C-882E-32A73C5509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117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001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98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040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18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100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086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683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4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68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624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46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BE23-0FF8-9840-913D-C1D7755B34D4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89B7-CC35-5E4E-B12C-369DFCF3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839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Lecture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2.5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Electronegativity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0494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 and Jot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the elements from smallest to largest electronegativity: silicon, aluminum, sulfur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211916"/>
            <a:ext cx="9144000" cy="364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53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do these trends exist?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0494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7101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100" dirty="0" smtClean="0"/>
              <a:t>I. Why Electronegativity Decreases Down a Group</a:t>
            </a:r>
            <a:endParaRPr lang="en-US" sz="31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95656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0000FF"/>
                </a:solidFill>
              </a:rPr>
              <a:t>As you go down a group more orbits are added.</a:t>
            </a:r>
          </a:p>
          <a:p>
            <a:pPr>
              <a:defRPr/>
            </a:pPr>
            <a:r>
              <a:rPr lang="en-US" sz="3000" dirty="0" err="1" smtClean="0">
                <a:solidFill>
                  <a:srgbClr val="0000FF"/>
                </a:solidFill>
              </a:rPr>
              <a:t>Electroneg</a:t>
            </a:r>
            <a:r>
              <a:rPr lang="en-US" sz="3000" dirty="0" smtClean="0">
                <a:solidFill>
                  <a:srgbClr val="0000FF"/>
                </a:solidFill>
              </a:rPr>
              <a:t>. decreases because there is a decreased ability of the nucleus to attract electrons because of larger distance.</a:t>
            </a:r>
          </a:p>
          <a:p>
            <a:endParaRPr lang="en-US" sz="3000" dirty="0"/>
          </a:p>
        </p:txBody>
      </p:sp>
      <p:pic>
        <p:nvPicPr>
          <p:cNvPr id="5" name="Picture 4" descr="6a00d4143011cf685e00f30f59a36d0001-500p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204707"/>
            <a:ext cx="3217333" cy="3653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3204707"/>
            <a:ext cx="2794000" cy="365329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3"/>
          </p:cNvCxnSpPr>
          <p:nvPr/>
        </p:nvCxnSpPr>
        <p:spPr>
          <a:xfrm rot="10800000">
            <a:off x="3217333" y="5031353"/>
            <a:ext cx="2921000" cy="158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ultiply 7"/>
          <p:cNvSpPr/>
          <p:nvPr/>
        </p:nvSpPr>
        <p:spPr>
          <a:xfrm>
            <a:off x="6138333" y="3426232"/>
            <a:ext cx="3302000" cy="3833936"/>
          </a:xfrm>
          <a:prstGeom prst="mathMultiply">
            <a:avLst>
              <a:gd name="adj1" fmla="val 145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II. Why Electronegativity Increases Across a Period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8753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FF"/>
                </a:solidFill>
              </a:rPr>
              <a:t>As you move across a period you add more protons and electrons </a:t>
            </a:r>
            <a:r>
              <a:rPr lang="en-US" sz="3000" b="1" u="sng" dirty="0" smtClean="0">
                <a:solidFill>
                  <a:srgbClr val="0000FF"/>
                </a:solidFill>
              </a:rPr>
              <a:t>within</a:t>
            </a:r>
            <a:r>
              <a:rPr lang="en-US" sz="3000" dirty="0" smtClean="0">
                <a:solidFill>
                  <a:srgbClr val="0000FF"/>
                </a:solidFill>
              </a:rPr>
              <a:t> the same orbit.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>
                <a:solidFill>
                  <a:srgbClr val="0000FF"/>
                </a:solidFill>
              </a:rPr>
              <a:t>The larger amount of protons in the nucleus and electrons in orbit show an </a:t>
            </a:r>
            <a:r>
              <a:rPr lang="en-US" sz="3000" b="1" u="sng" dirty="0" smtClean="0">
                <a:solidFill>
                  <a:srgbClr val="0000FF"/>
                </a:solidFill>
              </a:rPr>
              <a:t>increased </a:t>
            </a:r>
            <a:r>
              <a:rPr lang="en-US" sz="3000" dirty="0" smtClean="0">
                <a:solidFill>
                  <a:srgbClr val="0000FF"/>
                </a:solidFill>
              </a:rPr>
              <a:t>attraction, which leads to increased </a:t>
            </a:r>
            <a:r>
              <a:rPr lang="en-US" sz="3000" dirty="0" err="1" smtClean="0">
                <a:solidFill>
                  <a:srgbClr val="0000FF"/>
                </a:solidFill>
              </a:rPr>
              <a:t>electroneg</a:t>
            </a:r>
            <a:r>
              <a:rPr lang="en-US" sz="30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0"/>
            <a:ext cx="9144000" cy="25515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84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electronegativity?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0494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I. Electronegativity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Electronegativity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 the measure of the ability of an atom to attract electrons.</a:t>
            </a:r>
          </a:p>
        </p:txBody>
      </p:sp>
      <p:pic>
        <p:nvPicPr>
          <p:cNvPr id="5" name="Picture 4" descr="6a00d4143011cf685e00f30f59a36d0001-500p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2815166"/>
            <a:ext cx="3217333" cy="4042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2815166"/>
            <a:ext cx="2794000" cy="404283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3217333" y="4836583"/>
            <a:ext cx="275166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ultiply 8"/>
          <p:cNvSpPr/>
          <p:nvPr/>
        </p:nvSpPr>
        <p:spPr>
          <a:xfrm>
            <a:off x="6138333" y="2815166"/>
            <a:ext cx="3302000" cy="4445001"/>
          </a:xfrm>
          <a:prstGeom prst="mathMultiply">
            <a:avLst>
              <a:gd name="adj1" fmla="val 123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26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trends for electronegativity?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0494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I. Electronegativity Trends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61615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As you go down a group, the electronegativity </a:t>
            </a:r>
            <a:r>
              <a:rPr lang="en-US" sz="3000" b="1" u="sng" dirty="0" smtClean="0">
                <a:solidFill>
                  <a:srgbClr val="0000FF"/>
                </a:solidFill>
              </a:rPr>
              <a:t>decreases</a:t>
            </a:r>
            <a:r>
              <a:rPr lang="en-US" sz="30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As you go across a period, the electronegativity </a:t>
            </a:r>
            <a:r>
              <a:rPr lang="en-US" sz="3000" b="1" u="sng" dirty="0" smtClean="0">
                <a:solidFill>
                  <a:srgbClr val="0000FF"/>
                </a:solidFill>
              </a:rPr>
              <a:t>increases</a:t>
            </a:r>
            <a:r>
              <a:rPr lang="en-US" sz="3000" dirty="0" smtClean="0">
                <a:solidFill>
                  <a:srgbClr val="0000FF"/>
                </a:solidFill>
              </a:rPr>
              <a:t>.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6" name="Picture 5" descr="Electronegativity Trend I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524597"/>
            <a:ext cx="9144000" cy="33334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47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293688" y="2032000"/>
            <a:ext cx="741362" cy="25003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6a00d4143011cf685e00f30f59a36d0001-500p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3688" y="776211"/>
            <a:ext cx="1799253" cy="1040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88" y="4532312"/>
            <a:ext cx="1799253" cy="12363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8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797050" y="3224213"/>
            <a:ext cx="5827713" cy="839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6a00d4143011cf685e00f30f59a36d0001-500p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08217" y="2183384"/>
            <a:ext cx="1335783" cy="21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03" y="3047803"/>
            <a:ext cx="1799253" cy="12363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78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the elements from smallest to largest electronegativity: oxygen, beryllium, lithium,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3958"/>
            <a:ext cx="9144000" cy="35340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47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Table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the elements from largest to smallest electronegativity: chlorine, bromine, fluorine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0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235</Words>
  <Application>Microsoft Macintosh PowerPoint</Application>
  <PresentationFormat>On-screen Show (4:3)</PresentationFormat>
  <Paragraphs>32</Paragraphs>
  <Slides>13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Lecture 2.5 – Electronegativity</vt:lpstr>
      <vt:lpstr>What is electronegativity?</vt:lpstr>
      <vt:lpstr>I. Electronegativity</vt:lpstr>
      <vt:lpstr>What are the trends for electronegativity?</vt:lpstr>
      <vt:lpstr>I. Electronegativity Trends</vt:lpstr>
      <vt:lpstr>Slide 6</vt:lpstr>
      <vt:lpstr>Slide 7</vt:lpstr>
      <vt:lpstr>Class Example</vt:lpstr>
      <vt:lpstr>Table Talk</vt:lpstr>
      <vt:lpstr>Stop and Jot</vt:lpstr>
      <vt:lpstr>Why do these trends exist?</vt:lpstr>
      <vt:lpstr>I. Why Electronegativity Decreases Down a Group</vt:lpstr>
      <vt:lpstr>II. Why Electronegativity Increases Across a Period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Steven Lance</dc:creator>
  <cp:lastModifiedBy>LAUSD User</cp:lastModifiedBy>
  <cp:revision>21</cp:revision>
  <dcterms:created xsi:type="dcterms:W3CDTF">2013-03-21T03:47:27Z</dcterms:created>
  <dcterms:modified xsi:type="dcterms:W3CDTF">2013-03-21T03:52:51Z</dcterms:modified>
</cp:coreProperties>
</file>