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sldIdLst>
    <p:sldId id="327" r:id="rId2"/>
    <p:sldId id="302" r:id="rId3"/>
    <p:sldId id="328" r:id="rId4"/>
    <p:sldId id="304" r:id="rId5"/>
    <p:sldId id="303" r:id="rId6"/>
    <p:sldId id="257" r:id="rId7"/>
    <p:sldId id="265" r:id="rId8"/>
    <p:sldId id="305" r:id="rId9"/>
    <p:sldId id="306" r:id="rId10"/>
    <p:sldId id="307" r:id="rId11"/>
    <p:sldId id="308" r:id="rId12"/>
    <p:sldId id="309" r:id="rId13"/>
    <p:sldId id="31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5ECD3-67AF-0A41-AA37-57C67F71D1DC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A14C9-C1E6-1249-A221-6202258C4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24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a student to remind you what the Bohr model of the atom stipulated. How was this different from Rutherford’s and Thomson’s model of the atom?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A14C9-C1E6-1249-A221-6202258C44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809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2E6-795D-BE44-BCEF-B5F84CC0A52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BBE3-6385-8B41-A9D4-1D1D4EA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654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2E6-795D-BE44-BCEF-B5F84CC0A52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BBE3-6385-8B41-A9D4-1D1D4EA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021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2E6-795D-BE44-BCEF-B5F84CC0A52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BBE3-6385-8B41-A9D4-1D1D4EA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781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2E6-795D-BE44-BCEF-B5F84CC0A52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BBE3-6385-8B41-A9D4-1D1D4EA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949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2E6-795D-BE44-BCEF-B5F84CC0A52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BBE3-6385-8B41-A9D4-1D1D4EA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415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2E6-795D-BE44-BCEF-B5F84CC0A52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BBE3-6385-8B41-A9D4-1D1D4EA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114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2E6-795D-BE44-BCEF-B5F84CC0A52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BBE3-6385-8B41-A9D4-1D1D4EA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104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2E6-795D-BE44-BCEF-B5F84CC0A52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BBE3-6385-8B41-A9D4-1D1D4EA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846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2E6-795D-BE44-BCEF-B5F84CC0A52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BBE3-6385-8B41-A9D4-1D1D4EA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209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2E6-795D-BE44-BCEF-B5F84CC0A52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BBE3-6385-8B41-A9D4-1D1D4EA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750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2E6-795D-BE44-BCEF-B5F84CC0A52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BBE3-6385-8B41-A9D4-1D1D4EA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361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62E6-795D-BE44-BCEF-B5F84CC0A52A}" type="datetimeFigureOut">
              <a:rPr lang="en-US" smtClean="0"/>
              <a:pPr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EBBE3-6385-8B41-A9D4-1D1D4EA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751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7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Lecture 1.4 – Electron Configurations and the Octet Rule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0138"/>
            <a:ext cx="3251200" cy="3217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372" y="3640138"/>
            <a:ext cx="3096979" cy="3217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351" y="3640138"/>
            <a:ext cx="2775650" cy="3217861"/>
          </a:xfrm>
          <a:prstGeom prst="rect">
            <a:avLst/>
          </a:prstGeom>
        </p:spPr>
      </p:pic>
      <p:pic>
        <p:nvPicPr>
          <p:cNvPr id="7" name="Picture 7" descr="j02803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60957"/>
          <a:stretch>
            <a:fillRect/>
          </a:stretch>
        </p:blipFill>
        <p:spPr bwMode="auto">
          <a:xfrm>
            <a:off x="0" y="1"/>
            <a:ext cx="91440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46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Class 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the Bohr electron configuration for lithium. Determine the number of valence electrons.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3958"/>
            <a:ext cx="9144000" cy="353404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85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Table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Talk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the Bohr electron configuration for sodium. Determine the number of valence electrons s.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10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Stop and Jot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the Bohr electron configuration for potassium. Determine the number of valence electrons.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11916"/>
            <a:ext cx="9144000" cy="364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49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SHORTCUT!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elements in the same group (1A, 2A, etc.) have the same number of valence electrons.</a:t>
            </a:r>
          </a:p>
        </p:txBody>
      </p:sp>
      <p:pic>
        <p:nvPicPr>
          <p:cNvPr id="6" name="Picture 5" descr="ist2_657054_shortcu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827028"/>
            <a:ext cx="9144000" cy="402124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02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Today’s Learning Target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LT 1.4 – I can determine the number of valence electrons for an element, draw a Bohr electron configuration for an element and explain how the Octet rule leads to the formation of 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45612"/>
            <a:ext cx="9144000" cy="271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88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71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do you draw Bohr diagrams?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0138"/>
            <a:ext cx="3251200" cy="3217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372" y="3640138"/>
            <a:ext cx="3096979" cy="3217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351" y="3640138"/>
            <a:ext cx="2775650" cy="3217861"/>
          </a:xfrm>
          <a:prstGeom prst="rect">
            <a:avLst/>
          </a:prstGeom>
        </p:spPr>
      </p:pic>
      <p:pic>
        <p:nvPicPr>
          <p:cNvPr id="7" name="Picture 7" descr="j02803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60957"/>
          <a:stretch>
            <a:fillRect/>
          </a:stretch>
        </p:blipFill>
        <p:spPr bwMode="auto">
          <a:xfrm>
            <a:off x="0" y="1"/>
            <a:ext cx="91440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46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I. Essential Point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Atoms do not have a charge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Neutral atoms have </a:t>
            </a:r>
            <a:r>
              <a:rPr lang="en-US" u="sng" dirty="0" smtClean="0">
                <a:solidFill>
                  <a:srgbClr val="0000FF"/>
                </a:solidFill>
              </a:rPr>
              <a:t>equal</a:t>
            </a:r>
            <a:r>
              <a:rPr lang="en-US" dirty="0" smtClean="0">
                <a:solidFill>
                  <a:srgbClr val="0000FF"/>
                </a:solidFill>
              </a:rPr>
              <a:t> numbers of protons and electrons.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So, atomic number also tells us the number of electrons.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4025" y="3919538"/>
            <a:ext cx="306705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3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Periodic Table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8000"/>
                </a:solidFill>
              </a:rPr>
              <a:t>Groups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0000FF"/>
                </a:solidFill>
              </a:rPr>
              <a:t>Vertical columns on the Periodic Table</a:t>
            </a:r>
          </a:p>
          <a:p>
            <a:r>
              <a:rPr lang="en-US" u="sng" dirty="0" smtClean="0">
                <a:solidFill>
                  <a:srgbClr val="008000"/>
                </a:solidFill>
              </a:rPr>
              <a:t>Periods</a:t>
            </a:r>
            <a:r>
              <a:rPr lang="en-US" u="sng" dirty="0" smtClean="0"/>
              <a:t>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0000FF"/>
                </a:solidFill>
              </a:rPr>
              <a:t>Horizontal rows on the Periodic Table</a:t>
            </a:r>
          </a:p>
          <a:p>
            <a:r>
              <a:rPr lang="en-US" u="sng" dirty="0" smtClean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eriods </a:t>
            </a:r>
            <a:r>
              <a:rPr lang="en-US" u="sng" dirty="0" smtClean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ush Across</a:t>
            </a:r>
          </a:p>
          <a:p>
            <a:r>
              <a:rPr lang="en-US" u="sng" dirty="0" smtClean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roups </a:t>
            </a:r>
            <a:r>
              <a:rPr lang="en-US" u="sng" dirty="0" smtClean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o Down</a:t>
            </a:r>
            <a:endParaRPr lang="en-US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474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4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0064E2"/>
                  </a:outerShdw>
                </a:effectLst>
                <a:latin typeface="Corbel" charset="0"/>
                <a:ea typeface="ＭＳ Ｐゴシック" charset="0"/>
                <a:cs typeface="ＭＳ Ｐゴシック" charset="0"/>
              </a:rPr>
              <a:t>Bohr Model of the Atom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7637"/>
            <a:ext cx="9144001" cy="544036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72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Electron Orbits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first orbit holds </a:t>
            </a:r>
            <a:r>
              <a:rPr lang="en-US" u="sng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electrons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Every other orbit after the first orbit holds 8 electrons.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ato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290685"/>
            <a:ext cx="9144000" cy="356731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72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Valence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8000"/>
                </a:solidFill>
              </a:rPr>
              <a:t>Valence Electrons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– The number of electrons that are in the outermost electron orbit  </a:t>
            </a:r>
            <a:endParaRPr lang="en-US" u="sng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9463" y="2984500"/>
            <a:ext cx="50800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09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264</Words>
  <Application>Microsoft Macintosh PowerPoint</Application>
  <PresentationFormat>On-screen Show (4:3)</PresentationFormat>
  <Paragraphs>29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Lecture 1.4 – Electron Configurations and the Octet Rule</vt:lpstr>
      <vt:lpstr>Today’s Learning Target</vt:lpstr>
      <vt:lpstr>How do you draw Bohr diagrams?</vt:lpstr>
      <vt:lpstr>I. Essential Point</vt:lpstr>
      <vt:lpstr>II. Periodic Table Nomenclature</vt:lpstr>
      <vt:lpstr>Slide 6</vt:lpstr>
      <vt:lpstr>Bohr Model of the Atom</vt:lpstr>
      <vt:lpstr>III. Electron Orbits</vt:lpstr>
      <vt:lpstr>IV. Valence Electrons</vt:lpstr>
      <vt:lpstr>Class Example</vt:lpstr>
      <vt:lpstr>Table Talk</vt:lpstr>
      <vt:lpstr>Stop and Jot</vt:lpstr>
      <vt:lpstr>SHORTCUT!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</dc:title>
  <dc:creator>Steven Lance</dc:creator>
  <cp:lastModifiedBy>LAUSD User</cp:lastModifiedBy>
  <cp:revision>27</cp:revision>
  <dcterms:created xsi:type="dcterms:W3CDTF">2013-03-21T03:32:23Z</dcterms:created>
  <dcterms:modified xsi:type="dcterms:W3CDTF">2013-03-21T03:38:40Z</dcterms:modified>
</cp:coreProperties>
</file>