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96" r:id="rId2"/>
    <p:sldId id="303" r:id="rId3"/>
    <p:sldId id="304" r:id="rId4"/>
    <p:sldId id="305" r:id="rId5"/>
    <p:sldId id="306" r:id="rId6"/>
    <p:sldId id="307" r:id="rId7"/>
    <p:sldId id="308" r:id="rId8"/>
    <p:sldId id="309" r:id="rId9"/>
    <p:sldId id="31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5942" autoAdjust="0"/>
  </p:normalViewPr>
  <p:slideViewPr>
    <p:cSldViewPr snapToGrid="0" snapToObjects="1">
      <p:cViewPr varScale="1">
        <p:scale>
          <a:sx n="82" d="100"/>
          <a:sy n="82" d="100"/>
        </p:scale>
        <p:origin x="-24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24890-97AF-2C46-81E8-15F221BCCCDA}" type="datetimeFigureOut">
              <a:rPr lang="en-US" smtClean="0"/>
              <a:pPr/>
              <a:t>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F5071-802B-434C-882E-32A73C55099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44387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student come up.</a:t>
            </a:r>
            <a:r>
              <a:rPr lang="en-US" baseline="0" dirty="0" smtClean="0"/>
              <a:t> Put successive layers of clothes on this student (coats usually work well). Say that each coat represents an electron orbit. As you add more orbits, the element gets bulkier and the radius gets bigger.</a:t>
            </a:r>
            <a:endParaRPr lang="en-US" dirty="0"/>
          </a:p>
        </p:txBody>
      </p:sp>
      <p:sp>
        <p:nvSpPr>
          <p:cNvPr id="4" name="Slide Number Placeholder 3"/>
          <p:cNvSpPr>
            <a:spLocks noGrp="1"/>
          </p:cNvSpPr>
          <p:nvPr>
            <p:ph type="sldNum" sz="quarter" idx="10"/>
          </p:nvPr>
        </p:nvSpPr>
        <p:spPr/>
        <p:txBody>
          <a:bodyPr/>
          <a:lstStyle/>
          <a:p>
            <a:fld id="{F4EF5071-802B-434C-882E-32A73C55099A}"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20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E7BE23-0FF8-9840-913D-C1D7755B34D4}" type="datetimeFigureOut">
              <a:rPr lang="en-US" smtClean="0"/>
              <a:pPr/>
              <a:t>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2001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7BE23-0FF8-9840-913D-C1D7755B34D4}" type="datetimeFigureOut">
              <a:rPr lang="en-US" smtClean="0"/>
              <a:pPr/>
              <a:t>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4989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7BE23-0FF8-9840-913D-C1D7755B34D4}" type="datetimeFigureOut">
              <a:rPr lang="en-US" smtClean="0"/>
              <a:pPr/>
              <a:t>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040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7BE23-0FF8-9840-913D-C1D7755B34D4}" type="datetimeFigureOut">
              <a:rPr lang="en-US" smtClean="0"/>
              <a:pPr/>
              <a:t>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0185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7BE23-0FF8-9840-913D-C1D7755B34D4}" type="datetimeFigureOut">
              <a:rPr lang="en-US" smtClean="0"/>
              <a:pPr/>
              <a:t>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1100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E7BE23-0FF8-9840-913D-C1D7755B34D4}" type="datetimeFigureOut">
              <a:rPr lang="en-US" smtClean="0"/>
              <a:pPr/>
              <a:t>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3086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E7BE23-0FF8-9840-913D-C1D7755B34D4}" type="datetimeFigureOut">
              <a:rPr lang="en-US" smtClean="0"/>
              <a:pPr/>
              <a:t>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683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7BE23-0FF8-9840-913D-C1D7755B34D4}" type="datetimeFigureOut">
              <a:rPr lang="en-US" smtClean="0"/>
              <a:pPr/>
              <a:t>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42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7BE23-0FF8-9840-913D-C1D7755B34D4}" type="datetimeFigureOut">
              <a:rPr lang="en-US" smtClean="0"/>
              <a:pPr/>
              <a:t>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468469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7BE23-0FF8-9840-913D-C1D7755B34D4}" type="datetimeFigureOut">
              <a:rPr lang="en-US" smtClean="0"/>
              <a:pPr/>
              <a:t>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624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7BE23-0FF8-9840-913D-C1D7755B34D4}" type="datetimeFigureOut">
              <a:rPr lang="en-US" smtClean="0"/>
              <a:pPr/>
              <a:t>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4625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7BE23-0FF8-9840-913D-C1D7755B34D4}" type="datetimeFigureOut">
              <a:rPr lang="en-US" smtClean="0"/>
              <a:pPr/>
              <a:t>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A89B7-CC35-5E4E-B12C-369DFCF3174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839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7138"/>
            <a:ext cx="8229600" cy="1143000"/>
          </a:xfrm>
        </p:spPr>
        <p:txBody>
          <a:bodyPr>
            <a:normAutofit/>
          </a:bodyPr>
          <a:lstStyle/>
          <a:p>
            <a:r>
              <a:rPr lang="en-US" dirty="0" smtClean="0">
                <a:solidFill>
                  <a:srgbClr val="0000FF"/>
                </a:solidFill>
              </a:rPr>
              <a:t>Lecture</a:t>
            </a:r>
            <a:r>
              <a:rPr lang="en-US" dirty="0" smtClean="0">
                <a:solidFill>
                  <a:srgbClr val="0000FF"/>
                </a:solidFill>
              </a:rPr>
              <a:t> </a:t>
            </a:r>
            <a:r>
              <a:rPr lang="en-US" dirty="0" smtClean="0">
                <a:solidFill>
                  <a:srgbClr val="0000FF"/>
                </a:solidFill>
              </a:rPr>
              <a:t>2.5</a:t>
            </a:r>
            <a:r>
              <a:rPr lang="en-US" dirty="0" smtClean="0">
                <a:solidFill>
                  <a:srgbClr val="0000FF"/>
                </a:solidFill>
              </a:rPr>
              <a:t> </a:t>
            </a:r>
            <a:r>
              <a:rPr lang="en-US" dirty="0" smtClean="0">
                <a:solidFill>
                  <a:srgbClr val="0000FF"/>
                </a:solidFill>
              </a:rPr>
              <a:t>–</a:t>
            </a:r>
            <a:r>
              <a:rPr lang="en-US" dirty="0" smtClean="0">
                <a:solidFill>
                  <a:srgbClr val="0000FF"/>
                </a:solidFill>
              </a:rPr>
              <a:t> Atomic Radius</a:t>
            </a:r>
            <a:endParaRPr lang="en-US" dirty="0">
              <a:solidFill>
                <a:schemeClr val="accent6"/>
              </a:solidFill>
            </a:endParaRPr>
          </a:p>
        </p:txBody>
      </p:sp>
      <p:pic>
        <p:nvPicPr>
          <p:cNvPr id="4" name="Picture 3"/>
          <p:cNvPicPr>
            <a:picLocks noChangeAspect="1"/>
          </p:cNvPicPr>
          <p:nvPr/>
        </p:nvPicPr>
        <p:blipFill>
          <a:blip r:embed="rId2"/>
          <a:stretch>
            <a:fillRect/>
          </a:stretch>
        </p:blipFill>
        <p:spPr>
          <a:xfrm>
            <a:off x="0" y="3640138"/>
            <a:ext cx="3251200" cy="3217861"/>
          </a:xfrm>
          <a:prstGeom prst="rect">
            <a:avLst/>
          </a:prstGeom>
        </p:spPr>
      </p:pic>
      <p:pic>
        <p:nvPicPr>
          <p:cNvPr id="5" name="Picture 4"/>
          <p:cNvPicPr>
            <a:picLocks noChangeAspect="1"/>
          </p:cNvPicPr>
          <p:nvPr/>
        </p:nvPicPr>
        <p:blipFill>
          <a:blip r:embed="rId3"/>
          <a:stretch>
            <a:fillRect/>
          </a:stretch>
        </p:blipFill>
        <p:spPr>
          <a:xfrm>
            <a:off x="3271372" y="3640138"/>
            <a:ext cx="3096979" cy="3217861"/>
          </a:xfrm>
          <a:prstGeom prst="rect">
            <a:avLst/>
          </a:prstGeom>
        </p:spPr>
      </p:pic>
      <p:pic>
        <p:nvPicPr>
          <p:cNvPr id="6" name="Picture 5"/>
          <p:cNvPicPr>
            <a:picLocks noChangeAspect="1"/>
          </p:cNvPicPr>
          <p:nvPr/>
        </p:nvPicPr>
        <p:blipFill>
          <a:blip r:embed="rId4"/>
          <a:stretch>
            <a:fillRect/>
          </a:stretch>
        </p:blipFill>
        <p:spPr>
          <a:xfrm>
            <a:off x="6368351" y="3640138"/>
            <a:ext cx="2775650" cy="3217861"/>
          </a:xfrm>
          <a:prstGeom prst="rect">
            <a:avLst/>
          </a:prstGeom>
        </p:spPr>
      </p:pic>
      <p:pic>
        <p:nvPicPr>
          <p:cNvPr id="7" name="Picture 7" descr="j0280309"/>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60494"/>
          <a:stretch>
            <a:fillRect/>
          </a:stretch>
        </p:blipFill>
        <p:spPr bwMode="auto">
          <a:xfrm>
            <a:off x="0" y="1"/>
            <a:ext cx="9144000" cy="24971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65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7138"/>
            <a:ext cx="8229600" cy="1143000"/>
          </a:xfrm>
        </p:spPr>
        <p:txBody>
          <a:bodyPr>
            <a:normAutofit/>
          </a:bodyPr>
          <a:lstStyle/>
          <a:p>
            <a:r>
              <a:rPr lang="en-US" dirty="0" smtClean="0">
                <a:solidFill>
                  <a:srgbClr val="FF0000"/>
                </a:solidFill>
              </a:rPr>
              <a:t>What is atomic radius?</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0" y="3640138"/>
            <a:ext cx="3251200" cy="3217861"/>
          </a:xfrm>
          <a:prstGeom prst="rect">
            <a:avLst/>
          </a:prstGeom>
        </p:spPr>
      </p:pic>
      <p:pic>
        <p:nvPicPr>
          <p:cNvPr id="5" name="Picture 4"/>
          <p:cNvPicPr>
            <a:picLocks noChangeAspect="1"/>
          </p:cNvPicPr>
          <p:nvPr/>
        </p:nvPicPr>
        <p:blipFill>
          <a:blip r:embed="rId3"/>
          <a:stretch>
            <a:fillRect/>
          </a:stretch>
        </p:blipFill>
        <p:spPr>
          <a:xfrm>
            <a:off x="3271372" y="3640138"/>
            <a:ext cx="3096979" cy="3217861"/>
          </a:xfrm>
          <a:prstGeom prst="rect">
            <a:avLst/>
          </a:prstGeom>
        </p:spPr>
      </p:pic>
      <p:pic>
        <p:nvPicPr>
          <p:cNvPr id="6" name="Picture 5"/>
          <p:cNvPicPr>
            <a:picLocks noChangeAspect="1"/>
          </p:cNvPicPr>
          <p:nvPr/>
        </p:nvPicPr>
        <p:blipFill>
          <a:blip r:embed="rId4"/>
          <a:stretch>
            <a:fillRect/>
          </a:stretch>
        </p:blipFill>
        <p:spPr>
          <a:xfrm>
            <a:off x="6368351" y="3640138"/>
            <a:ext cx="2775650" cy="3217861"/>
          </a:xfrm>
          <a:prstGeom prst="rect">
            <a:avLst/>
          </a:prstGeom>
        </p:spPr>
      </p:pic>
      <p:pic>
        <p:nvPicPr>
          <p:cNvPr id="7" name="Picture 7" descr="j0280309"/>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60494"/>
          <a:stretch>
            <a:fillRect/>
          </a:stretch>
        </p:blipFill>
        <p:spPr bwMode="auto">
          <a:xfrm>
            <a:off x="0" y="1"/>
            <a:ext cx="9144000" cy="24971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65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Atomic Radius</a:t>
            </a:r>
            <a:endParaRPr lang="en-US" dirty="0"/>
          </a:p>
        </p:txBody>
      </p:sp>
      <p:sp>
        <p:nvSpPr>
          <p:cNvPr id="3" name="Content Placeholder 2"/>
          <p:cNvSpPr>
            <a:spLocks noGrp="1"/>
          </p:cNvSpPr>
          <p:nvPr>
            <p:ph idx="1"/>
          </p:nvPr>
        </p:nvSpPr>
        <p:spPr/>
        <p:txBody>
          <a:bodyPr>
            <a:normAutofit/>
          </a:bodyPr>
          <a:lstStyle/>
          <a:p>
            <a:r>
              <a:rPr lang="en-US" sz="3000" b="1" u="sng" dirty="0" smtClean="0">
                <a:solidFill>
                  <a:srgbClr val="008000"/>
                </a:solidFill>
              </a:rPr>
              <a:t>Atomic Radius </a:t>
            </a:r>
            <a:r>
              <a:rPr lang="en-US" sz="3000" dirty="0" smtClean="0"/>
              <a:t>– </a:t>
            </a:r>
            <a:r>
              <a:rPr lang="en-US" sz="3000" dirty="0" smtClean="0">
                <a:solidFill>
                  <a:srgbClr val="0000FF"/>
                </a:solidFill>
              </a:rPr>
              <a:t>The distance from the center of the nucleus to the edge of the electron cloud</a:t>
            </a:r>
            <a:endParaRPr lang="en-US" sz="3000" dirty="0">
              <a:solidFill>
                <a:srgbClr val="0000FF"/>
              </a:solidFill>
            </a:endParaRPr>
          </a:p>
        </p:txBody>
      </p:sp>
      <p:pic>
        <p:nvPicPr>
          <p:cNvPr id="4" name="Picture 3"/>
          <p:cNvPicPr>
            <a:picLocks noChangeAspect="1"/>
          </p:cNvPicPr>
          <p:nvPr/>
        </p:nvPicPr>
        <p:blipFill>
          <a:blip r:embed="rId2"/>
          <a:stretch>
            <a:fillRect/>
          </a:stretch>
        </p:blipFill>
        <p:spPr>
          <a:xfrm>
            <a:off x="2957286" y="3048000"/>
            <a:ext cx="3810000" cy="3810000"/>
          </a:xfrm>
          <a:prstGeom prst="rect">
            <a:avLst/>
          </a:prstGeom>
        </p:spPr>
      </p:pic>
      <p:sp>
        <p:nvSpPr>
          <p:cNvPr id="5" name="Right Arrow 4"/>
          <p:cNvSpPr/>
          <p:nvPr/>
        </p:nvSpPr>
        <p:spPr>
          <a:xfrm>
            <a:off x="1796143" y="3955143"/>
            <a:ext cx="1378857" cy="254000"/>
          </a:xfrm>
          <a:prstGeom prst="righ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rot="10800000">
            <a:off x="4989286" y="4844144"/>
            <a:ext cx="1378857" cy="254000"/>
          </a:xfrm>
          <a:prstGeom prst="righ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14714" y="3323548"/>
            <a:ext cx="1778000" cy="646331"/>
          </a:xfrm>
          <a:prstGeom prst="rect">
            <a:avLst/>
          </a:prstGeom>
          <a:noFill/>
        </p:spPr>
        <p:txBody>
          <a:bodyPr wrap="square" rtlCol="0">
            <a:spAutoFit/>
          </a:bodyPr>
          <a:lstStyle/>
          <a:p>
            <a:r>
              <a:rPr lang="en-US" b="1" dirty="0" smtClean="0"/>
              <a:t>Outer edge of electron cloud</a:t>
            </a:r>
            <a:endParaRPr lang="en-US" b="1" dirty="0"/>
          </a:p>
        </p:txBody>
      </p:sp>
      <p:sp>
        <p:nvSpPr>
          <p:cNvPr id="9" name="TextBox 8"/>
          <p:cNvSpPr txBox="1"/>
          <p:nvPr/>
        </p:nvSpPr>
        <p:spPr>
          <a:xfrm>
            <a:off x="5225142" y="4474812"/>
            <a:ext cx="1778000" cy="369332"/>
          </a:xfrm>
          <a:prstGeom prst="rect">
            <a:avLst/>
          </a:prstGeom>
          <a:noFill/>
        </p:spPr>
        <p:txBody>
          <a:bodyPr wrap="square" rtlCol="0">
            <a:spAutoFit/>
          </a:bodyPr>
          <a:lstStyle/>
          <a:p>
            <a:r>
              <a:rPr lang="en-US" b="1" dirty="0" smtClean="0"/>
              <a:t>Nucleus</a:t>
            </a:r>
            <a:endParaRPr lang="en-US"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818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7138"/>
            <a:ext cx="8229600" cy="1143000"/>
          </a:xfrm>
        </p:spPr>
        <p:txBody>
          <a:bodyPr>
            <a:normAutofit fontScale="90000"/>
          </a:bodyPr>
          <a:lstStyle/>
          <a:p>
            <a:r>
              <a:rPr lang="en-US" dirty="0" smtClean="0">
                <a:solidFill>
                  <a:srgbClr val="FF0000"/>
                </a:solidFill>
              </a:rPr>
              <a:t>What are the trends for atomic radii?</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0" y="3640138"/>
            <a:ext cx="3251200" cy="3217861"/>
          </a:xfrm>
          <a:prstGeom prst="rect">
            <a:avLst/>
          </a:prstGeom>
        </p:spPr>
      </p:pic>
      <p:pic>
        <p:nvPicPr>
          <p:cNvPr id="5" name="Picture 4"/>
          <p:cNvPicPr>
            <a:picLocks noChangeAspect="1"/>
          </p:cNvPicPr>
          <p:nvPr/>
        </p:nvPicPr>
        <p:blipFill>
          <a:blip r:embed="rId3"/>
          <a:stretch>
            <a:fillRect/>
          </a:stretch>
        </p:blipFill>
        <p:spPr>
          <a:xfrm>
            <a:off x="3271372" y="3640138"/>
            <a:ext cx="3096979" cy="3217861"/>
          </a:xfrm>
          <a:prstGeom prst="rect">
            <a:avLst/>
          </a:prstGeom>
        </p:spPr>
      </p:pic>
      <p:pic>
        <p:nvPicPr>
          <p:cNvPr id="6" name="Picture 5"/>
          <p:cNvPicPr>
            <a:picLocks noChangeAspect="1"/>
          </p:cNvPicPr>
          <p:nvPr/>
        </p:nvPicPr>
        <p:blipFill>
          <a:blip r:embed="rId4"/>
          <a:stretch>
            <a:fillRect/>
          </a:stretch>
        </p:blipFill>
        <p:spPr>
          <a:xfrm>
            <a:off x="6368351" y="3640138"/>
            <a:ext cx="2775650" cy="3217861"/>
          </a:xfrm>
          <a:prstGeom prst="rect">
            <a:avLst/>
          </a:prstGeom>
        </p:spPr>
      </p:pic>
      <p:pic>
        <p:nvPicPr>
          <p:cNvPr id="7" name="Picture 7" descr="j0280309"/>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60494"/>
          <a:stretch>
            <a:fillRect/>
          </a:stretch>
        </p:blipFill>
        <p:spPr bwMode="auto">
          <a:xfrm>
            <a:off x="0" y="1"/>
            <a:ext cx="9144000" cy="24971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65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Atomic Radius Trends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00FF"/>
                </a:solidFill>
              </a:rPr>
              <a:t>Atomic radius </a:t>
            </a:r>
            <a:r>
              <a:rPr lang="en-US" sz="2800" b="1" u="sng" dirty="0" smtClean="0">
                <a:solidFill>
                  <a:srgbClr val="0000FF"/>
                </a:solidFill>
              </a:rPr>
              <a:t>increases</a:t>
            </a:r>
            <a:r>
              <a:rPr lang="en-US" sz="2800" dirty="0" smtClean="0">
                <a:solidFill>
                  <a:srgbClr val="0000FF"/>
                </a:solidFill>
              </a:rPr>
              <a:t> as you go down a group</a:t>
            </a:r>
          </a:p>
          <a:p>
            <a:r>
              <a:rPr lang="en-US" sz="2800" dirty="0" smtClean="0">
                <a:solidFill>
                  <a:srgbClr val="0000FF"/>
                </a:solidFill>
              </a:rPr>
              <a:t>Atomic radius </a:t>
            </a:r>
            <a:r>
              <a:rPr lang="en-US" sz="2800" b="1" u="sng" dirty="0" smtClean="0">
                <a:solidFill>
                  <a:srgbClr val="0000FF"/>
                </a:solidFill>
              </a:rPr>
              <a:t>decreases</a:t>
            </a:r>
            <a:r>
              <a:rPr lang="en-US" sz="2800" b="1" dirty="0" smtClean="0">
                <a:solidFill>
                  <a:srgbClr val="0000FF"/>
                </a:solidFill>
              </a:rPr>
              <a:t> </a:t>
            </a:r>
            <a:r>
              <a:rPr lang="en-US" sz="2800" dirty="0" smtClean="0">
                <a:solidFill>
                  <a:srgbClr val="0000FF"/>
                </a:solidFill>
              </a:rPr>
              <a:t>as you go across a period</a:t>
            </a:r>
            <a:endParaRPr lang="en-US" sz="2800" dirty="0">
              <a:solidFill>
                <a:srgbClr val="0000FF"/>
              </a:solidFill>
            </a:endParaRPr>
          </a:p>
        </p:txBody>
      </p:sp>
      <p:pic>
        <p:nvPicPr>
          <p:cNvPr id="4" name="Picture 3"/>
          <p:cNvPicPr>
            <a:picLocks noChangeAspect="1"/>
          </p:cNvPicPr>
          <p:nvPr/>
        </p:nvPicPr>
        <p:blipFill>
          <a:blip r:embed="rId2"/>
          <a:stretch>
            <a:fillRect/>
          </a:stretch>
        </p:blipFill>
        <p:spPr>
          <a:xfrm>
            <a:off x="0" y="3492500"/>
            <a:ext cx="9144000" cy="336549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087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7138"/>
            <a:ext cx="8229600" cy="1143000"/>
          </a:xfrm>
        </p:spPr>
        <p:txBody>
          <a:bodyPr>
            <a:normAutofit/>
          </a:bodyPr>
          <a:lstStyle/>
          <a:p>
            <a:r>
              <a:rPr lang="en-US" dirty="0" smtClean="0">
                <a:solidFill>
                  <a:srgbClr val="FF0000"/>
                </a:solidFill>
              </a:rPr>
              <a:t>Why do these trends exist?</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0" y="3640138"/>
            <a:ext cx="3251200" cy="3217861"/>
          </a:xfrm>
          <a:prstGeom prst="rect">
            <a:avLst/>
          </a:prstGeom>
        </p:spPr>
      </p:pic>
      <p:pic>
        <p:nvPicPr>
          <p:cNvPr id="5" name="Picture 4"/>
          <p:cNvPicPr>
            <a:picLocks noChangeAspect="1"/>
          </p:cNvPicPr>
          <p:nvPr/>
        </p:nvPicPr>
        <p:blipFill>
          <a:blip r:embed="rId3"/>
          <a:stretch>
            <a:fillRect/>
          </a:stretch>
        </p:blipFill>
        <p:spPr>
          <a:xfrm>
            <a:off x="3271372" y="3640138"/>
            <a:ext cx="3096979" cy="3217861"/>
          </a:xfrm>
          <a:prstGeom prst="rect">
            <a:avLst/>
          </a:prstGeom>
        </p:spPr>
      </p:pic>
      <p:pic>
        <p:nvPicPr>
          <p:cNvPr id="6" name="Picture 5"/>
          <p:cNvPicPr>
            <a:picLocks noChangeAspect="1"/>
          </p:cNvPicPr>
          <p:nvPr/>
        </p:nvPicPr>
        <p:blipFill>
          <a:blip r:embed="rId4"/>
          <a:stretch>
            <a:fillRect/>
          </a:stretch>
        </p:blipFill>
        <p:spPr>
          <a:xfrm>
            <a:off x="6368351" y="3640138"/>
            <a:ext cx="2775650" cy="3217861"/>
          </a:xfrm>
          <a:prstGeom prst="rect">
            <a:avLst/>
          </a:prstGeom>
        </p:spPr>
      </p:pic>
      <p:pic>
        <p:nvPicPr>
          <p:cNvPr id="7" name="Picture 7" descr="j0280309"/>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60494"/>
          <a:stretch>
            <a:fillRect/>
          </a:stretch>
        </p:blipFill>
        <p:spPr bwMode="auto">
          <a:xfrm>
            <a:off x="0" y="1"/>
            <a:ext cx="9144000" cy="24971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65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Why Radii Increases Down a Group</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00FF"/>
                </a:solidFill>
              </a:rPr>
              <a:t>As you add more electron shells to an element, the element becomes “bulkier”.</a:t>
            </a:r>
          </a:p>
          <a:p>
            <a:r>
              <a:rPr lang="en-US" sz="2800" dirty="0" smtClean="0">
                <a:solidFill>
                  <a:srgbClr val="0000FF"/>
                </a:solidFill>
              </a:rPr>
              <a:t>This means that as you go down a group, more orbits are added, so the radius becomes bigger.</a:t>
            </a:r>
            <a:endParaRPr lang="en-US" sz="2800" dirty="0">
              <a:solidFill>
                <a:srgbClr val="0000FF"/>
              </a:solidFill>
            </a:endParaRPr>
          </a:p>
        </p:txBody>
      </p:sp>
      <p:pic>
        <p:nvPicPr>
          <p:cNvPr id="6" name="Picture 5" descr="59339.jpe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042833"/>
            <a:ext cx="9144000" cy="2815167"/>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713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
            <a:ext cx="8229600" cy="1143000"/>
          </a:xfrm>
        </p:spPr>
        <p:txBody>
          <a:bodyPr>
            <a:normAutofit fontScale="90000"/>
          </a:bodyPr>
          <a:lstStyle/>
          <a:p>
            <a:r>
              <a:rPr lang="en-US" dirty="0" smtClean="0"/>
              <a:t>II. Why Atomic Radius Decreases Across a Period</a:t>
            </a:r>
            <a:endParaRPr lang="en-US" dirty="0"/>
          </a:p>
        </p:txBody>
      </p:sp>
      <p:sp>
        <p:nvSpPr>
          <p:cNvPr id="3" name="Content Placeholder 2"/>
          <p:cNvSpPr>
            <a:spLocks noGrp="1"/>
          </p:cNvSpPr>
          <p:nvPr>
            <p:ph idx="1"/>
          </p:nvPr>
        </p:nvSpPr>
        <p:spPr>
          <a:xfrm>
            <a:off x="457200" y="1100138"/>
            <a:ext cx="8229600" cy="4525963"/>
          </a:xfrm>
        </p:spPr>
        <p:txBody>
          <a:bodyPr>
            <a:normAutofit/>
          </a:bodyPr>
          <a:lstStyle/>
          <a:p>
            <a:r>
              <a:rPr lang="en-US" sz="3000" dirty="0" smtClean="0">
                <a:solidFill>
                  <a:srgbClr val="0000FF"/>
                </a:solidFill>
              </a:rPr>
              <a:t>As you move across a period, more protons are added to the nucleus.</a:t>
            </a:r>
          </a:p>
          <a:p>
            <a:r>
              <a:rPr lang="en-US" sz="3000" dirty="0" smtClean="0">
                <a:solidFill>
                  <a:srgbClr val="0000FF"/>
                </a:solidFill>
              </a:rPr>
              <a:t>This means there is a larger positive and negative charge, which results in a higher attraction and </a:t>
            </a:r>
            <a:r>
              <a:rPr lang="en-US" sz="3000" dirty="0">
                <a:solidFill>
                  <a:srgbClr val="0000FF"/>
                </a:solidFill>
              </a:rPr>
              <a:t>a</a:t>
            </a:r>
            <a:r>
              <a:rPr lang="en-US" sz="3000" dirty="0" smtClean="0">
                <a:solidFill>
                  <a:srgbClr val="0000FF"/>
                </a:solidFill>
              </a:rPr>
              <a:t> decrease in the radius.</a:t>
            </a:r>
          </a:p>
        </p:txBody>
      </p:sp>
      <p:pic>
        <p:nvPicPr>
          <p:cNvPr id="4" name="Picture 3"/>
          <p:cNvPicPr>
            <a:picLocks noChangeAspect="1"/>
          </p:cNvPicPr>
          <p:nvPr/>
        </p:nvPicPr>
        <p:blipFill>
          <a:blip r:embed="rId2"/>
          <a:stretch>
            <a:fillRect/>
          </a:stretch>
        </p:blipFill>
        <p:spPr>
          <a:xfrm>
            <a:off x="0" y="3795437"/>
            <a:ext cx="9144000" cy="309008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8306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55075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3612</TotalTime>
  <Words>216</Words>
  <Application>Microsoft Macintosh PowerPoint</Application>
  <PresentationFormat>On-screen Show (4:3)</PresentationFormat>
  <Paragraphs>19</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Lecture 2.5 – Atomic Radius</vt:lpstr>
      <vt:lpstr>What is atomic radius?</vt:lpstr>
      <vt:lpstr>I. Atomic Radius</vt:lpstr>
      <vt:lpstr>What are the trends for atomic radii?</vt:lpstr>
      <vt:lpstr>I. Atomic Radius Trends</vt:lpstr>
      <vt:lpstr>Why do these trends exist?</vt:lpstr>
      <vt:lpstr>I. Why Radii Increases Down a Group</vt:lpstr>
      <vt:lpstr>II. Why Atomic Radius Decreases Across a Period</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Catalyst</dc:title>
  <dc:creator>Steven Lance</dc:creator>
  <cp:lastModifiedBy>LAUSD User</cp:lastModifiedBy>
  <cp:revision>22</cp:revision>
  <dcterms:created xsi:type="dcterms:W3CDTF">2013-03-21T03:47:27Z</dcterms:created>
  <dcterms:modified xsi:type="dcterms:W3CDTF">2013-03-21T03:53:44Z</dcterms:modified>
</cp:coreProperties>
</file>